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336" r:id="rId4"/>
    <p:sldId id="328" r:id="rId5"/>
    <p:sldId id="374" r:id="rId6"/>
    <p:sldId id="381" r:id="rId7"/>
    <p:sldId id="375" r:id="rId8"/>
    <p:sldId id="377" r:id="rId9"/>
    <p:sldId id="365" r:id="rId10"/>
    <p:sldId id="339" r:id="rId11"/>
    <p:sldId id="376" r:id="rId12"/>
    <p:sldId id="343" r:id="rId13"/>
    <p:sldId id="347" r:id="rId14"/>
    <p:sldId id="345" r:id="rId15"/>
    <p:sldId id="367" r:id="rId16"/>
    <p:sldId id="386" r:id="rId17"/>
    <p:sldId id="266" r:id="rId18"/>
    <p:sldId id="361" r:id="rId19"/>
    <p:sldId id="262" r:id="rId20"/>
    <p:sldId id="382" r:id="rId21"/>
    <p:sldId id="362" r:id="rId22"/>
    <p:sldId id="348" r:id="rId23"/>
    <p:sldId id="378" r:id="rId24"/>
    <p:sldId id="384" r:id="rId25"/>
    <p:sldId id="263" r:id="rId26"/>
    <p:sldId id="341" r:id="rId27"/>
    <p:sldId id="385" r:id="rId28"/>
    <p:sldId id="342" r:id="rId29"/>
    <p:sldId id="280" r:id="rId30"/>
    <p:sldId id="281" r:id="rId31"/>
    <p:sldId id="379" r:id="rId32"/>
    <p:sldId id="368" r:id="rId33"/>
    <p:sldId id="373" r:id="rId34"/>
    <p:sldId id="372" r:id="rId35"/>
    <p:sldId id="380" r:id="rId36"/>
    <p:sldId id="371" r:id="rId37"/>
    <p:sldId id="38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BBADA-90C9-4015-99FC-FD874E99B93C}" v="9" dt="2023-05-16T06:25:11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6350-C035-47EE-A86E-E5493F050C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5A2AA5D-6A6E-4FC4-941E-EABE3E25032A}">
      <dgm:prSet phldrT="[Tekst]" custT="1"/>
      <dgm:spPr/>
      <dgm:t>
        <a:bodyPr/>
        <a:lstStyle/>
        <a:p>
          <a:endParaRPr lang="nl-NL" sz="2400" dirty="0"/>
        </a:p>
        <a:p>
          <a:endParaRPr lang="nl-NL" sz="2400" dirty="0"/>
        </a:p>
        <a:p>
          <a:r>
            <a:rPr lang="nl-NL" sz="2400" dirty="0"/>
            <a:t>Pure leisure</a:t>
          </a:r>
        </a:p>
      </dgm:t>
    </dgm:pt>
    <dgm:pt modelId="{ACD8E893-FC17-47A3-9C12-42E510333EEA}" type="parTrans" cxnId="{40187504-0126-417A-B036-CCDCEA3F9949}">
      <dgm:prSet/>
      <dgm:spPr/>
      <dgm:t>
        <a:bodyPr/>
        <a:lstStyle/>
        <a:p>
          <a:endParaRPr lang="nl-NL"/>
        </a:p>
      </dgm:t>
    </dgm:pt>
    <dgm:pt modelId="{F13A45AC-FDF8-48F5-9409-CCFA58BD3DC4}" type="sibTrans" cxnId="{40187504-0126-417A-B036-CCDCEA3F9949}">
      <dgm:prSet/>
      <dgm:spPr/>
      <dgm:t>
        <a:bodyPr/>
        <a:lstStyle/>
        <a:p>
          <a:endParaRPr lang="nl-NL"/>
        </a:p>
      </dgm:t>
    </dgm:pt>
    <dgm:pt modelId="{19038631-9D6D-4E0E-B37D-7AF36EDE25EE}">
      <dgm:prSet phldrT="[Tekst]" custT="1"/>
      <dgm:spPr/>
      <dgm:t>
        <a:bodyPr/>
        <a:lstStyle/>
        <a:p>
          <a:r>
            <a:rPr lang="nl-NL" sz="2800" dirty="0"/>
            <a:t>vrijetijdsactiviteiten</a:t>
          </a:r>
          <a:endParaRPr lang="nl-NL" sz="3200" dirty="0"/>
        </a:p>
      </dgm:t>
    </dgm:pt>
    <dgm:pt modelId="{053CFBD0-3922-44B1-BA9F-5BC128A02650}" type="parTrans" cxnId="{3DC1A09B-FFF5-4305-AA73-D97F30EB17EA}">
      <dgm:prSet/>
      <dgm:spPr/>
      <dgm:t>
        <a:bodyPr/>
        <a:lstStyle/>
        <a:p>
          <a:endParaRPr lang="nl-NL"/>
        </a:p>
      </dgm:t>
    </dgm:pt>
    <dgm:pt modelId="{DC7C91BC-6485-4975-9837-94D28C8A41B6}" type="sibTrans" cxnId="{3DC1A09B-FFF5-4305-AA73-D97F30EB17EA}">
      <dgm:prSet/>
      <dgm:spPr/>
      <dgm:t>
        <a:bodyPr/>
        <a:lstStyle/>
        <a:p>
          <a:endParaRPr lang="nl-NL"/>
        </a:p>
      </dgm:t>
    </dgm:pt>
    <dgm:pt modelId="{0A57032D-8C50-4C55-8591-6542DE497303}">
      <dgm:prSet phldrT="[Tekst]" custT="1"/>
      <dgm:spPr/>
      <dgm:t>
        <a:bodyPr/>
        <a:lstStyle/>
        <a:p>
          <a:r>
            <a:rPr lang="nl-NL" sz="4000" dirty="0"/>
            <a:t>niet-werkactiviteiten</a:t>
          </a:r>
        </a:p>
      </dgm:t>
    </dgm:pt>
    <dgm:pt modelId="{97F1C3FF-4B38-4915-9176-5E93DC34F5C7}" type="parTrans" cxnId="{1436048B-425B-4EB2-A651-79DAB85892CB}">
      <dgm:prSet/>
      <dgm:spPr/>
      <dgm:t>
        <a:bodyPr/>
        <a:lstStyle/>
        <a:p>
          <a:endParaRPr lang="nl-NL"/>
        </a:p>
      </dgm:t>
    </dgm:pt>
    <dgm:pt modelId="{2EEA995A-6E01-4945-B725-EC5437ABBD8A}" type="sibTrans" cxnId="{1436048B-425B-4EB2-A651-79DAB85892CB}">
      <dgm:prSet/>
      <dgm:spPr/>
      <dgm:t>
        <a:bodyPr/>
        <a:lstStyle/>
        <a:p>
          <a:endParaRPr lang="nl-NL"/>
        </a:p>
      </dgm:t>
    </dgm:pt>
    <dgm:pt modelId="{5BA97C81-8A5B-4FFC-8FAA-AB5FBA44BBAC}" type="pres">
      <dgm:prSet presAssocID="{FE7F6350-C035-47EE-A86E-E5493F050C9E}" presName="Name0" presStyleCnt="0">
        <dgm:presLayoutVars>
          <dgm:dir/>
          <dgm:animLvl val="lvl"/>
          <dgm:resizeHandles val="exact"/>
        </dgm:presLayoutVars>
      </dgm:prSet>
      <dgm:spPr/>
    </dgm:pt>
    <dgm:pt modelId="{005035B1-6BCA-4A1B-B854-2472611E4BFE}" type="pres">
      <dgm:prSet presAssocID="{95A2AA5D-6A6E-4FC4-941E-EABE3E25032A}" presName="Name8" presStyleCnt="0"/>
      <dgm:spPr/>
    </dgm:pt>
    <dgm:pt modelId="{B93FECDC-50FC-4812-A491-A76E165AB8DD}" type="pres">
      <dgm:prSet presAssocID="{95A2AA5D-6A6E-4FC4-941E-EABE3E25032A}" presName="level" presStyleLbl="node1" presStyleIdx="0" presStyleCnt="3">
        <dgm:presLayoutVars>
          <dgm:chMax val="1"/>
          <dgm:bulletEnabled val="1"/>
        </dgm:presLayoutVars>
      </dgm:prSet>
      <dgm:spPr/>
    </dgm:pt>
    <dgm:pt modelId="{90B945E4-ADEE-4907-B912-2E78F29EC89D}" type="pres">
      <dgm:prSet presAssocID="{95A2AA5D-6A6E-4FC4-941E-EABE3E2503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86C42D-5E32-4A8A-B2D8-633DA8F72518}" type="pres">
      <dgm:prSet presAssocID="{19038631-9D6D-4E0E-B37D-7AF36EDE25EE}" presName="Name8" presStyleCnt="0"/>
      <dgm:spPr/>
    </dgm:pt>
    <dgm:pt modelId="{9A4A1681-851F-4A1F-812C-5746DDFE3133}" type="pres">
      <dgm:prSet presAssocID="{19038631-9D6D-4E0E-B37D-7AF36EDE25EE}" presName="level" presStyleLbl="node1" presStyleIdx="1" presStyleCnt="3">
        <dgm:presLayoutVars>
          <dgm:chMax val="1"/>
          <dgm:bulletEnabled val="1"/>
        </dgm:presLayoutVars>
      </dgm:prSet>
      <dgm:spPr/>
    </dgm:pt>
    <dgm:pt modelId="{31358C4D-A296-4609-99EF-71694231DF8C}" type="pres">
      <dgm:prSet presAssocID="{19038631-9D6D-4E0E-B37D-7AF36EDE25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CBE594-7B83-416F-A548-33F9D4CB3A84}" type="pres">
      <dgm:prSet presAssocID="{0A57032D-8C50-4C55-8591-6542DE497303}" presName="Name8" presStyleCnt="0"/>
      <dgm:spPr/>
    </dgm:pt>
    <dgm:pt modelId="{1001D812-3780-4062-926B-39F5F3E5AF62}" type="pres">
      <dgm:prSet presAssocID="{0A57032D-8C50-4C55-8591-6542DE497303}" presName="level" presStyleLbl="node1" presStyleIdx="2" presStyleCnt="3">
        <dgm:presLayoutVars>
          <dgm:chMax val="1"/>
          <dgm:bulletEnabled val="1"/>
        </dgm:presLayoutVars>
      </dgm:prSet>
      <dgm:spPr/>
    </dgm:pt>
    <dgm:pt modelId="{ACE6F181-B13B-4642-998E-225614F067EC}" type="pres">
      <dgm:prSet presAssocID="{0A57032D-8C50-4C55-8591-6542DE4973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0187504-0126-417A-B036-CCDCEA3F9949}" srcId="{FE7F6350-C035-47EE-A86E-E5493F050C9E}" destId="{95A2AA5D-6A6E-4FC4-941E-EABE3E25032A}" srcOrd="0" destOrd="0" parTransId="{ACD8E893-FC17-47A3-9C12-42E510333EEA}" sibTransId="{F13A45AC-FDF8-48F5-9409-CCFA58BD3DC4}"/>
    <dgm:cxn modelId="{483F010F-1B1D-498E-BCDA-C45D6CEFA4F5}" type="presOf" srcId="{95A2AA5D-6A6E-4FC4-941E-EABE3E25032A}" destId="{90B945E4-ADEE-4907-B912-2E78F29EC89D}" srcOrd="1" destOrd="0" presId="urn:microsoft.com/office/officeart/2005/8/layout/pyramid1"/>
    <dgm:cxn modelId="{3EE57C11-7C01-4A0D-AB17-CF9A282D8B55}" type="presOf" srcId="{95A2AA5D-6A6E-4FC4-941E-EABE3E25032A}" destId="{B93FECDC-50FC-4812-A491-A76E165AB8DD}" srcOrd="0" destOrd="0" presId="urn:microsoft.com/office/officeart/2005/8/layout/pyramid1"/>
    <dgm:cxn modelId="{1E083867-5A1C-496E-B499-E0227120E416}" type="presOf" srcId="{FE7F6350-C035-47EE-A86E-E5493F050C9E}" destId="{5BA97C81-8A5B-4FFC-8FAA-AB5FBA44BBAC}" srcOrd="0" destOrd="0" presId="urn:microsoft.com/office/officeart/2005/8/layout/pyramid1"/>
    <dgm:cxn modelId="{2D27D079-6816-4AE0-A897-810F2EAF1E5E}" type="presOf" srcId="{0A57032D-8C50-4C55-8591-6542DE497303}" destId="{ACE6F181-B13B-4642-998E-225614F067EC}" srcOrd="1" destOrd="0" presId="urn:microsoft.com/office/officeart/2005/8/layout/pyramid1"/>
    <dgm:cxn modelId="{1436048B-425B-4EB2-A651-79DAB85892CB}" srcId="{FE7F6350-C035-47EE-A86E-E5493F050C9E}" destId="{0A57032D-8C50-4C55-8591-6542DE497303}" srcOrd="2" destOrd="0" parTransId="{97F1C3FF-4B38-4915-9176-5E93DC34F5C7}" sibTransId="{2EEA995A-6E01-4945-B725-EC5437ABBD8A}"/>
    <dgm:cxn modelId="{3DC1A09B-FFF5-4305-AA73-D97F30EB17EA}" srcId="{FE7F6350-C035-47EE-A86E-E5493F050C9E}" destId="{19038631-9D6D-4E0E-B37D-7AF36EDE25EE}" srcOrd="1" destOrd="0" parTransId="{053CFBD0-3922-44B1-BA9F-5BC128A02650}" sibTransId="{DC7C91BC-6485-4975-9837-94D28C8A41B6}"/>
    <dgm:cxn modelId="{A9C4EC9D-88A7-41CD-BBD0-7EEF03F5FEE8}" type="presOf" srcId="{19038631-9D6D-4E0E-B37D-7AF36EDE25EE}" destId="{31358C4D-A296-4609-99EF-71694231DF8C}" srcOrd="1" destOrd="0" presId="urn:microsoft.com/office/officeart/2005/8/layout/pyramid1"/>
    <dgm:cxn modelId="{04B161E1-B29E-4B7E-95BE-2BDF412B6016}" type="presOf" srcId="{0A57032D-8C50-4C55-8591-6542DE497303}" destId="{1001D812-3780-4062-926B-39F5F3E5AF62}" srcOrd="0" destOrd="0" presId="urn:microsoft.com/office/officeart/2005/8/layout/pyramid1"/>
    <dgm:cxn modelId="{A83A2EFE-E4F1-4464-8B75-8152BB1C254C}" type="presOf" srcId="{19038631-9D6D-4E0E-B37D-7AF36EDE25EE}" destId="{9A4A1681-851F-4A1F-812C-5746DDFE3133}" srcOrd="0" destOrd="0" presId="urn:microsoft.com/office/officeart/2005/8/layout/pyramid1"/>
    <dgm:cxn modelId="{3C69061F-C112-46CB-8106-9C2CBC778E19}" type="presParOf" srcId="{5BA97C81-8A5B-4FFC-8FAA-AB5FBA44BBAC}" destId="{005035B1-6BCA-4A1B-B854-2472611E4BFE}" srcOrd="0" destOrd="0" presId="urn:microsoft.com/office/officeart/2005/8/layout/pyramid1"/>
    <dgm:cxn modelId="{AD15E1A6-3D02-45EC-A44C-B6B81C2A1F40}" type="presParOf" srcId="{005035B1-6BCA-4A1B-B854-2472611E4BFE}" destId="{B93FECDC-50FC-4812-A491-A76E165AB8DD}" srcOrd="0" destOrd="0" presId="urn:microsoft.com/office/officeart/2005/8/layout/pyramid1"/>
    <dgm:cxn modelId="{D6A933BE-083F-41B7-97EA-0BAF8CDC4004}" type="presParOf" srcId="{005035B1-6BCA-4A1B-B854-2472611E4BFE}" destId="{90B945E4-ADEE-4907-B912-2E78F29EC89D}" srcOrd="1" destOrd="0" presId="urn:microsoft.com/office/officeart/2005/8/layout/pyramid1"/>
    <dgm:cxn modelId="{FD3897D4-569D-4D72-B7EA-4C97E24EB80A}" type="presParOf" srcId="{5BA97C81-8A5B-4FFC-8FAA-AB5FBA44BBAC}" destId="{DF86C42D-5E32-4A8A-B2D8-633DA8F72518}" srcOrd="1" destOrd="0" presId="urn:microsoft.com/office/officeart/2005/8/layout/pyramid1"/>
    <dgm:cxn modelId="{0E07CA7B-3914-4FEB-8AE1-BCA4A95E3E25}" type="presParOf" srcId="{DF86C42D-5E32-4A8A-B2D8-633DA8F72518}" destId="{9A4A1681-851F-4A1F-812C-5746DDFE3133}" srcOrd="0" destOrd="0" presId="urn:microsoft.com/office/officeart/2005/8/layout/pyramid1"/>
    <dgm:cxn modelId="{7F8A9FA8-274C-4A77-942B-52CAD20EF742}" type="presParOf" srcId="{DF86C42D-5E32-4A8A-B2D8-633DA8F72518}" destId="{31358C4D-A296-4609-99EF-71694231DF8C}" srcOrd="1" destOrd="0" presId="urn:microsoft.com/office/officeart/2005/8/layout/pyramid1"/>
    <dgm:cxn modelId="{BF5D3689-D72E-4AC2-A995-186273EEC0D5}" type="presParOf" srcId="{5BA97C81-8A5B-4FFC-8FAA-AB5FBA44BBAC}" destId="{7DCBE594-7B83-416F-A548-33F9D4CB3A84}" srcOrd="2" destOrd="0" presId="urn:microsoft.com/office/officeart/2005/8/layout/pyramid1"/>
    <dgm:cxn modelId="{AFD29A6E-5729-4198-95CD-DF3E5AFA9CFB}" type="presParOf" srcId="{7DCBE594-7B83-416F-A548-33F9D4CB3A84}" destId="{1001D812-3780-4062-926B-39F5F3E5AF62}" srcOrd="0" destOrd="0" presId="urn:microsoft.com/office/officeart/2005/8/layout/pyramid1"/>
    <dgm:cxn modelId="{2991FD1C-3524-40B9-B7BB-D09990C7B75B}" type="presParOf" srcId="{7DCBE594-7B83-416F-A548-33F9D4CB3A84}" destId="{ACE6F181-B13B-4642-998E-225614F067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ECDC-50FC-4812-A491-A76E165AB8DD}">
      <dsp:nvSpPr>
        <dsp:cNvPr id="0" name=""/>
        <dsp:cNvSpPr/>
      </dsp:nvSpPr>
      <dsp:spPr>
        <a:xfrm>
          <a:off x="2667529" y="0"/>
          <a:ext cx="2667529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Pure leisure</a:t>
          </a:r>
        </a:p>
      </dsp:txBody>
      <dsp:txXfrm>
        <a:off x="2667529" y="0"/>
        <a:ext cx="2667529" cy="1643062"/>
      </dsp:txXfrm>
    </dsp:sp>
    <dsp:sp modelId="{9A4A1681-851F-4A1F-812C-5746DDFE3133}">
      <dsp:nvSpPr>
        <dsp:cNvPr id="0" name=""/>
        <dsp:cNvSpPr/>
      </dsp:nvSpPr>
      <dsp:spPr>
        <a:xfrm>
          <a:off x="1333764" y="1643062"/>
          <a:ext cx="5335058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vrijetijdsactiviteiten</a:t>
          </a:r>
          <a:endParaRPr lang="nl-NL" sz="3200" kern="1200" dirty="0"/>
        </a:p>
      </dsp:txBody>
      <dsp:txXfrm>
        <a:off x="2267399" y="1643062"/>
        <a:ext cx="3467787" cy="1643062"/>
      </dsp:txXfrm>
    </dsp:sp>
    <dsp:sp modelId="{1001D812-3780-4062-926B-39F5F3E5AF62}">
      <dsp:nvSpPr>
        <dsp:cNvPr id="0" name=""/>
        <dsp:cNvSpPr/>
      </dsp:nvSpPr>
      <dsp:spPr>
        <a:xfrm>
          <a:off x="0" y="3286125"/>
          <a:ext cx="8002587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niet-werkactiviteiten</a:t>
          </a:r>
        </a:p>
      </dsp:txBody>
      <dsp:txXfrm>
        <a:off x="1400452" y="3286125"/>
        <a:ext cx="5201681" cy="164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6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14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79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EDE5C-51FC-4C04-9FA4-C7524C01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F1A1A-61D8-435B-9736-1C5B5682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023C7E-6772-409E-A256-02AFABF0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0E36E2-F471-494B-B03C-DA7377E7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FC9D26-D18F-449B-8EEF-BF223004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5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1256-0BC6-439B-9FF5-FE3EE96118A5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FhiQMRCHQ4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bwhJPazis&amp;t=69s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uverta-my.sharepoint.com/:wb:/g/personal/t_lagas_yuverta_nl/EcLgSCBN-TREmJEOMw4YXVgBwCqwDYCxmvsX75SX_ogTLg?e=vgmHve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uverta-my.sharepoint.com/:wb:/g/personal/t_lagas_yuverta_nl/EcLgSCBN-TREmJEOMw4YXVgBwCqwDYCxmvsX75SX_ogTLg?e=vgmHve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uverta-my.sharepoint.com/:wb:/g/personal/t_lagas_yuverta_nl/EcLgSCBN-TREmJEOMw4YXVgBwCqwDYCxmvsX75SX_ogTLg?e=vgmHve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4180610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1 (deel 2) </a:t>
            </a:r>
            <a:br>
              <a:rPr lang="nl-NL" dirty="0"/>
            </a:br>
            <a:r>
              <a:rPr lang="nl-NL" b="1" dirty="0"/>
              <a:t>vrijetijd en recreatie in de stad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62" y="63060"/>
            <a:ext cx="13544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26" y="317454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Piramide van Maslow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D5E252-F31F-4A32-8E5C-93D71B11E1AC}"/>
              </a:ext>
            </a:extLst>
          </p:cNvPr>
          <p:cNvSpPr txBox="1"/>
          <p:nvPr/>
        </p:nvSpPr>
        <p:spPr>
          <a:xfrm>
            <a:off x="635726" y="1643017"/>
            <a:ext cx="106992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Is ontwikkeld door psycholoog Abraham Maslow.</a:t>
            </a:r>
          </a:p>
          <a:p>
            <a:endParaRPr lang="nl-NL" dirty="0"/>
          </a:p>
          <a:p>
            <a:r>
              <a:rPr lang="nl-NL" dirty="0"/>
              <a:t>Gaat over </a:t>
            </a:r>
            <a:r>
              <a:rPr lang="nl-NL" b="1" dirty="0"/>
              <a:t>behoefte</a:t>
            </a:r>
            <a:r>
              <a:rPr lang="nl-NL" dirty="0"/>
              <a:t> en </a:t>
            </a:r>
            <a:r>
              <a:rPr lang="nl-NL" b="1" dirty="0"/>
              <a:t>motivatie</a:t>
            </a:r>
            <a:r>
              <a:rPr lang="nl-NL" dirty="0"/>
              <a:t> van mensen; wat heb je nodig, wat wil je?</a:t>
            </a:r>
          </a:p>
          <a:p>
            <a:r>
              <a:rPr lang="nl-NL" dirty="0"/>
              <a:t>Wat motiveert mensen, wat is hun drijfveer om zo goed mogelijk te leven of hun werk goed te doen?</a:t>
            </a:r>
          </a:p>
          <a:p>
            <a:r>
              <a:rPr lang="nl-NL" dirty="0"/>
              <a:t>Op wat voor manier kunnen zij gestimuleerd worden om nog beter te presteren?</a:t>
            </a:r>
          </a:p>
          <a:p>
            <a:endParaRPr lang="nl-NL" dirty="0"/>
          </a:p>
          <a:p>
            <a:r>
              <a:rPr lang="nl-NL" dirty="0"/>
              <a:t>De onderste behoeftecategorie van de piramide van Maslow is het fundament van de piramide. </a:t>
            </a:r>
          </a:p>
          <a:p>
            <a:r>
              <a:rPr lang="nl-NL" dirty="0"/>
              <a:t>Van hieruit start het menselijk behoeftepatroon. Deze primaire basisbehoeften gelden voor iedereen. </a:t>
            </a:r>
          </a:p>
          <a:p>
            <a:endParaRPr lang="nl-NL" dirty="0"/>
          </a:p>
          <a:p>
            <a:r>
              <a:rPr lang="nl-NL" dirty="0"/>
              <a:t>Hoe hoger men in de piramide van Maslow opklimt, hoe moeilijker het wordt om deze behoeften te bevredigen.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57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09ED4-D1E4-8C2E-90ED-9F132F37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Maslow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FA92C5-103F-FBB4-7FF6-DE7C8A622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(59) Wie was Maslow?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58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691CD4-6E42-4E83-BF8D-8DF7B3E4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38" y="1690688"/>
            <a:ext cx="8266112" cy="43913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Maslow</a:t>
            </a:r>
          </a:p>
        </p:txBody>
      </p:sp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186"/>
            <a:ext cx="75057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DB62705-8BF1-4750-8189-0007052170EB}"/>
              </a:ext>
            </a:extLst>
          </p:cNvPr>
          <p:cNvSpPr/>
          <p:nvPr/>
        </p:nvSpPr>
        <p:spPr>
          <a:xfrm>
            <a:off x="2448910" y="1408386"/>
            <a:ext cx="8597462" cy="34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87A6326-2FD3-444C-8FA4-4BC0929B50C8}"/>
              </a:ext>
            </a:extLst>
          </p:cNvPr>
          <p:cNvSpPr/>
          <p:nvPr/>
        </p:nvSpPr>
        <p:spPr>
          <a:xfrm>
            <a:off x="2531641" y="5555660"/>
            <a:ext cx="8597462" cy="526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44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62" y="63060"/>
            <a:ext cx="13544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26" y="317454"/>
            <a:ext cx="10515600" cy="1325563"/>
          </a:xfrm>
        </p:spPr>
        <p:txBody>
          <a:bodyPr/>
          <a:lstStyle/>
          <a:p>
            <a:r>
              <a:rPr lang="nl-NL" dirty="0"/>
              <a:t>piramide van Maslow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D5E252-F31F-4A32-8E5C-93D71B11E1AC}"/>
              </a:ext>
            </a:extLst>
          </p:cNvPr>
          <p:cNvSpPr txBox="1"/>
          <p:nvPr/>
        </p:nvSpPr>
        <p:spPr>
          <a:xfrm>
            <a:off x="635726" y="1643017"/>
            <a:ext cx="970752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b="1" dirty="0"/>
              <a:t>Fysiologische behoefte</a:t>
            </a:r>
          </a:p>
          <a:p>
            <a:r>
              <a:rPr lang="nl-NL" sz="1500" dirty="0"/>
              <a:t>Het gaat hier om basis overlevingsbehoeften van de mens, zoals eten, drinken en slaap.</a:t>
            </a:r>
          </a:p>
          <a:p>
            <a:r>
              <a:rPr lang="nl-NL" sz="1500" dirty="0"/>
              <a:t>Zonder bevrediging van de primaire behoefte, functioneren mensen niet goed en kunnen ze ziek worden.</a:t>
            </a:r>
          </a:p>
          <a:p>
            <a:endParaRPr lang="nl-NL" sz="1500" dirty="0"/>
          </a:p>
          <a:p>
            <a:r>
              <a:rPr lang="nl-NL" sz="1500" b="1" dirty="0"/>
              <a:t>Behoefte aan veiligheid</a:t>
            </a:r>
          </a:p>
          <a:p>
            <a:r>
              <a:rPr lang="nl-NL" sz="1500" dirty="0"/>
              <a:t>Elk mens is op zoek naar veiligheid, geborgenheid en stabiliteit. Ook de veiligheid van </a:t>
            </a:r>
          </a:p>
          <a:p>
            <a:r>
              <a:rPr lang="nl-NL" sz="1500" dirty="0"/>
              <a:t>een eigen huis valt onder deze behoeftecategorie.</a:t>
            </a:r>
          </a:p>
          <a:p>
            <a:endParaRPr lang="nl-NL" sz="1500" dirty="0"/>
          </a:p>
          <a:p>
            <a:r>
              <a:rPr lang="nl-NL" sz="1500" b="1" dirty="0"/>
              <a:t>Sociale behoefte</a:t>
            </a:r>
          </a:p>
          <a:p>
            <a:r>
              <a:rPr lang="nl-NL" sz="1500" dirty="0"/>
              <a:t>Mensen willen bij een groep horen. Vriendschap, acceptatie, het zorgen voor anderen en intimiteit zijn daarbij van belang.</a:t>
            </a:r>
          </a:p>
          <a:p>
            <a:endParaRPr lang="nl-NL" sz="1500" dirty="0"/>
          </a:p>
          <a:p>
            <a:r>
              <a:rPr lang="nl-NL" sz="1500" b="1" dirty="0"/>
              <a:t>Eigenwaarde</a:t>
            </a:r>
          </a:p>
          <a:p>
            <a:r>
              <a:rPr lang="nl-NL" sz="1500" dirty="0"/>
              <a:t>Zelfrespect is hierbij van cruciaal belang. Pas daarna heeft men behoefte aan waardering, erkenning </a:t>
            </a:r>
          </a:p>
          <a:p>
            <a:r>
              <a:rPr lang="nl-NL" sz="1500" dirty="0"/>
              <a:t>en respect van anderen, voor hetgeen men doet.</a:t>
            </a:r>
          </a:p>
          <a:p>
            <a:endParaRPr lang="nl-NL" sz="1500" dirty="0"/>
          </a:p>
          <a:p>
            <a:r>
              <a:rPr lang="nl-NL" sz="1500" b="1" dirty="0"/>
              <a:t>Zelfontplooiing</a:t>
            </a:r>
          </a:p>
          <a:p>
            <a:r>
              <a:rPr lang="nl-NL" sz="1500" dirty="0"/>
              <a:t>Het ontwikkeling van bepaalde kwaliteiten. Door het volgen van een opleiding of door het uitvoeren van een hobby.</a:t>
            </a:r>
          </a:p>
          <a:p>
            <a:r>
              <a:rPr lang="nl-NL" sz="1500" dirty="0"/>
              <a:t>Maar ook de waardering voor het uitvoeren van vrijwilligerswerk</a:t>
            </a:r>
          </a:p>
          <a:p>
            <a:endParaRPr lang="nl-NL" sz="1500" dirty="0"/>
          </a:p>
          <a:p>
            <a:r>
              <a:rPr lang="nl-NL" sz="1500" b="1" dirty="0"/>
              <a:t>En dan…?</a:t>
            </a:r>
          </a:p>
          <a:p>
            <a:r>
              <a:rPr lang="nl-NL" sz="1500" dirty="0"/>
              <a:t>De mens heeft altijd de drang om zich verder te ontwikkelen en nieuwe behoeften na te jagen </a:t>
            </a:r>
          </a:p>
          <a:p>
            <a:r>
              <a:rPr lang="nl-NL" sz="1500" dirty="0"/>
              <a:t>en zichzelf te verbeteren in de dingen waar hij goed in is.</a:t>
            </a:r>
          </a:p>
        </p:txBody>
      </p:sp>
    </p:spTree>
    <p:extLst>
      <p:ext uri="{BB962C8B-B14F-4D97-AF65-F5344CB8AC3E}">
        <p14:creationId xmlns:p14="http://schemas.microsoft.com/office/powerpoint/2010/main" val="400950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26" y="317454"/>
            <a:ext cx="10515600" cy="1325563"/>
          </a:xfrm>
        </p:spPr>
        <p:txBody>
          <a:bodyPr/>
          <a:lstStyle/>
          <a:p>
            <a:r>
              <a:rPr lang="nl-NL" dirty="0"/>
              <a:t>piramide van Maslow</a:t>
            </a:r>
          </a:p>
        </p:txBody>
      </p:sp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87" y="2968580"/>
            <a:ext cx="5855413" cy="29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D5E252-F31F-4A32-8E5C-93D71B11E1AC}"/>
              </a:ext>
            </a:extLst>
          </p:cNvPr>
          <p:cNvSpPr txBox="1"/>
          <p:nvPr/>
        </p:nvSpPr>
        <p:spPr>
          <a:xfrm>
            <a:off x="635726" y="1643017"/>
            <a:ext cx="114290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Gaat over </a:t>
            </a:r>
            <a:r>
              <a:rPr lang="nl-NL" b="1" dirty="0"/>
              <a:t>behoefte</a:t>
            </a:r>
            <a:r>
              <a:rPr lang="nl-NL" dirty="0"/>
              <a:t> van mensen.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Maslow gaat er vanuit dat een nieuw niveau pas bereikt kan worden, wanneer het voorafgaande niveau bevredigd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is volgens Maslow niet mogelijk om een niveau over te slaan.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kan altijd weer terug vallen naar een ander niveau.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In extreme situaties zoals een oorlog.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In meer normale levenssituatie door dat je gaat verhuizen naar een andere stad. </a:t>
            </a:r>
          </a:p>
        </p:txBody>
      </p:sp>
    </p:spTree>
    <p:extLst>
      <p:ext uri="{BB962C8B-B14F-4D97-AF65-F5344CB8AC3E}">
        <p14:creationId xmlns:p14="http://schemas.microsoft.com/office/powerpoint/2010/main" val="49643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12B1C-8507-7171-E25C-A766636C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FF911-EE29-6186-87E7-4D7F0FEE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alf-Day Private tour to Pyramids of Giza and Sphinx 2022 - Cairo">
            <a:extLst>
              <a:ext uri="{FF2B5EF4-FFF2-40B4-BE49-F238E27FC236}">
                <a16:creationId xmlns:a16="http://schemas.microsoft.com/office/drawing/2014/main" id="{596857EB-7285-64C7-93BE-1023F6F1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838200" y="1825624"/>
            <a:ext cx="773570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1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BC6FF-2382-50C3-6D5E-2FC9500D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Waarom leren we dit?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6537F4-04C4-8B7B-3EA6-8CBD053C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1" dirty="0">
                <a:solidFill>
                  <a:srgbClr val="0D405F"/>
                </a:solidFill>
                <a:effectLst/>
                <a:highlight>
                  <a:srgbClr val="FFFFFF"/>
                </a:highlight>
                <a:latin typeface="Inter"/>
              </a:rPr>
              <a:t>Hoewel de piramide van oorsprong een sociologische theorie vormt, kan deze ook worden toegepast op economische gebied. De behoeften van een doelgroep kunnen inschatten is handig voor bijvoorbeeld marketeers/ mensen die hun doelgroep willen bereiken.</a:t>
            </a:r>
          </a:p>
          <a:p>
            <a:endParaRPr lang="nl-NL" i="1" dirty="0">
              <a:solidFill>
                <a:srgbClr val="0D405F"/>
              </a:solidFill>
              <a:highlight>
                <a:srgbClr val="FFFFFF"/>
              </a:highlight>
              <a:latin typeface="Inter"/>
            </a:endParaRP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606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823" y="368499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Pure leisure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08214" y="1196975"/>
          <a:ext cx="8002587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jl-rechts 5"/>
          <p:cNvSpPr/>
          <p:nvPr/>
        </p:nvSpPr>
        <p:spPr>
          <a:xfrm rot="18589943">
            <a:off x="1422345" y="3758326"/>
            <a:ext cx="40324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 rot="13821658">
            <a:off x="6888697" y="3754537"/>
            <a:ext cx="40324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 rot="18686699">
            <a:off x="1674210" y="3140089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Mate van keuzevrijheid</a:t>
            </a:r>
          </a:p>
        </p:txBody>
      </p:sp>
      <p:sp>
        <p:nvSpPr>
          <p:cNvPr id="9" name="Tekstvak 8"/>
          <p:cNvSpPr txBox="1"/>
          <p:nvPr/>
        </p:nvSpPr>
        <p:spPr>
          <a:xfrm rot="2961744">
            <a:off x="7609618" y="4106382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Mate van intrinsieke motivatie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367808" y="612016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figuur: Piramide van vrijetijdservaringen</a:t>
            </a:r>
          </a:p>
        </p:txBody>
      </p:sp>
      <p:sp>
        <p:nvSpPr>
          <p:cNvPr id="11" name="Pijl-rechts 10"/>
          <p:cNvSpPr/>
          <p:nvPr/>
        </p:nvSpPr>
        <p:spPr>
          <a:xfrm rot="2096822">
            <a:off x="3569806" y="497765"/>
            <a:ext cx="2594975" cy="1275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n w="22225">
                  <a:noFill/>
                  <a:prstDash val="solid"/>
                </a:ln>
                <a:solidFill>
                  <a:schemeClr val="tx1"/>
                </a:solidFill>
              </a:rPr>
              <a:t>Volledige keuzevrijheid</a:t>
            </a:r>
          </a:p>
        </p:txBody>
      </p:sp>
    </p:spTree>
    <p:extLst>
      <p:ext uri="{BB962C8B-B14F-4D97-AF65-F5344CB8AC3E}">
        <p14:creationId xmlns:p14="http://schemas.microsoft.com/office/powerpoint/2010/main" val="10470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EBF-4E46-D53B-883C-AAB09481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Waarom doen we wat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58DE1-93A7-187E-337B-22C4E94A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444106-5B4F-425A-A3CC-154362F4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7509"/>
            <a:ext cx="8350767" cy="480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7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911" y="1446674"/>
            <a:ext cx="9832258" cy="379392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Leisure </a:t>
            </a:r>
            <a:r>
              <a:rPr lang="nl-NL" b="1" dirty="0">
                <a:solidFill>
                  <a:srgbClr val="002060"/>
                </a:solidFill>
              </a:rPr>
              <a:t>in de stad</a:t>
            </a:r>
            <a:br>
              <a:rPr lang="nl-NL" b="1" dirty="0">
                <a:solidFill>
                  <a:srgbClr val="7030A0"/>
                </a:solidFill>
              </a:rPr>
            </a:br>
            <a:br>
              <a:rPr lang="nl-NL" b="1" dirty="0">
                <a:solidFill>
                  <a:srgbClr val="7030A0"/>
                </a:solidFill>
              </a:rPr>
            </a:br>
            <a:r>
              <a:rPr lang="nl-NL" sz="4000" b="1" i="1" dirty="0">
                <a:solidFill>
                  <a:srgbClr val="7030A0"/>
                </a:solidFill>
              </a:rPr>
              <a:t>Waarom is een stad op een bepaalde manier opgebouwd? </a:t>
            </a: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4000" b="1" i="1" dirty="0">
                <a:solidFill>
                  <a:srgbClr val="7030A0"/>
                </a:solidFill>
              </a:rPr>
            </a:br>
            <a:r>
              <a:rPr lang="nl-NL" sz="4000" b="1" i="1" dirty="0">
                <a:solidFill>
                  <a:srgbClr val="7030A0"/>
                </a:solidFill>
              </a:rPr>
              <a:t>Of is daar geen reden voor?</a:t>
            </a: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3200" b="1" i="1" dirty="0">
                <a:solidFill>
                  <a:srgbClr val="7030A0"/>
                </a:solidFill>
              </a:rPr>
            </a:br>
            <a:br>
              <a:rPr lang="nl-NL" sz="3200" b="1" i="1" dirty="0">
                <a:solidFill>
                  <a:srgbClr val="7030A0"/>
                </a:solidFill>
              </a:rPr>
            </a:br>
            <a:endParaRPr lang="nl-NL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2 – vrijetijdsgedrag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65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piramide van Maslow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piramide van leisure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structuur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67377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66B13-F829-4A36-6AA7-53BB8FD8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Er zit een visie achter!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0BDC7BC-D847-F7FD-9737-E015F10F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b="1" dirty="0">
                <a:latin typeface="Arial"/>
                <a:cs typeface="Arial"/>
              </a:rPr>
              <a:t>Stadskern:</a:t>
            </a:r>
            <a:r>
              <a:rPr lang="nl-NL" sz="1800" dirty="0">
                <a:latin typeface="Arial"/>
                <a:cs typeface="Arial"/>
              </a:rPr>
              <a:t> verzamelplaats voor vrijetijdsvoorzieningen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Musea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Bioscopen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Schouwburgen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(Horeca)</a:t>
            </a:r>
          </a:p>
          <a:p>
            <a:r>
              <a:rPr lang="nl-NL" sz="1800" b="1" dirty="0">
                <a:latin typeface="Arial"/>
                <a:cs typeface="Arial"/>
              </a:rPr>
              <a:t>Stadsrand: </a:t>
            </a:r>
            <a:r>
              <a:rPr lang="nl-NL" sz="1800" dirty="0">
                <a:latin typeface="Arial"/>
                <a:cs typeface="Arial"/>
              </a:rPr>
              <a:t>sportieve, recreatieve en sociaal-culturele voorzieningen</a:t>
            </a:r>
          </a:p>
          <a:p>
            <a:r>
              <a:rPr lang="nl-NL" sz="1800" b="1" dirty="0">
                <a:latin typeface="Arial"/>
                <a:cs typeface="Arial"/>
              </a:rPr>
              <a:t>Buiten de stad:</a:t>
            </a:r>
            <a:r>
              <a:rPr lang="nl-NL" sz="1800" dirty="0">
                <a:latin typeface="Arial"/>
                <a:cs typeface="Arial"/>
              </a:rPr>
              <a:t> nieuwe functie industriegebieden</a:t>
            </a:r>
          </a:p>
          <a:p>
            <a:r>
              <a:rPr lang="nl-NL" sz="1800" dirty="0">
                <a:latin typeface="Arial"/>
                <a:cs typeface="Arial"/>
              </a:rPr>
              <a:t>(Groen binnen en buiten de stad)</a:t>
            </a:r>
          </a:p>
        </p:txBody>
      </p:sp>
    </p:spTree>
    <p:extLst>
      <p:ext uri="{BB962C8B-B14F-4D97-AF65-F5344CB8AC3E}">
        <p14:creationId xmlns:p14="http://schemas.microsoft.com/office/powerpoint/2010/main" val="208457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8DF6C-DB30-7B8D-871C-69F08173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46297-9B3C-CDEE-08F8-0B34C89B2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8ABED8-C9C8-A2DB-7CF3-9AAB9C15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032" y="0"/>
            <a:ext cx="9323936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426E9236-F345-0708-01DE-8480D031B10F}"/>
              </a:ext>
            </a:extLst>
          </p:cNvPr>
          <p:cNvSpPr/>
          <p:nvPr/>
        </p:nvSpPr>
        <p:spPr>
          <a:xfrm>
            <a:off x="3402624" y="733914"/>
            <a:ext cx="5645684" cy="5811715"/>
          </a:xfrm>
          <a:prstGeom prst="ellipse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6CBC0A0-0A77-89B8-8A34-F61AC92AFA5D}"/>
              </a:ext>
            </a:extLst>
          </p:cNvPr>
          <p:cNvSpPr/>
          <p:nvPr/>
        </p:nvSpPr>
        <p:spPr>
          <a:xfrm>
            <a:off x="4819550" y="2187013"/>
            <a:ext cx="2811832" cy="2905516"/>
          </a:xfrm>
          <a:prstGeom prst="ellipse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B3DDE5-7287-BBE6-7956-2B1D6C408F79}"/>
              </a:ext>
            </a:extLst>
          </p:cNvPr>
          <p:cNvSpPr/>
          <p:nvPr/>
        </p:nvSpPr>
        <p:spPr>
          <a:xfrm>
            <a:off x="5626655" y="3048995"/>
            <a:ext cx="1197621" cy="118155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6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63464"/>
            <a:ext cx="10212977" cy="492941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Stadskern</a:t>
            </a:r>
            <a:r>
              <a:rPr lang="nl-NL" dirty="0"/>
              <a:t>: verzamelplaats voor vrijetijdsvoorzieningen</a:t>
            </a:r>
          </a:p>
          <a:p>
            <a:pPr lvl="1"/>
            <a:r>
              <a:rPr lang="nl-NL" dirty="0"/>
              <a:t>Musea</a:t>
            </a:r>
          </a:p>
          <a:p>
            <a:pPr lvl="1"/>
            <a:r>
              <a:rPr lang="nl-NL" dirty="0"/>
              <a:t>Bioscopen</a:t>
            </a:r>
          </a:p>
          <a:p>
            <a:pPr lvl="1"/>
            <a:r>
              <a:rPr lang="nl-NL" dirty="0"/>
              <a:t>Schouwburgen</a:t>
            </a:r>
          </a:p>
          <a:p>
            <a:pPr lvl="1"/>
            <a:r>
              <a:rPr lang="nl-NL" dirty="0"/>
              <a:t>Horeca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Stadsrand</a:t>
            </a:r>
            <a:r>
              <a:rPr lang="nl-NL" dirty="0"/>
              <a:t>: sportieve, recreatieve en sociaal-culturele voorzieningen</a:t>
            </a:r>
          </a:p>
          <a:p>
            <a:r>
              <a:rPr lang="nl-NL" dirty="0">
                <a:solidFill>
                  <a:srgbClr val="00B050"/>
                </a:solidFill>
              </a:rPr>
              <a:t>Buiten de stad</a:t>
            </a:r>
            <a:r>
              <a:rPr lang="nl-NL" dirty="0"/>
              <a:t>: nieuwe functie industriegebieden</a:t>
            </a:r>
          </a:p>
          <a:p>
            <a:r>
              <a:rPr lang="nl-NL" dirty="0"/>
              <a:t>(Groen binnen en buiten de stad)</a:t>
            </a:r>
          </a:p>
        </p:txBody>
      </p:sp>
    </p:spTree>
    <p:extLst>
      <p:ext uri="{BB962C8B-B14F-4D97-AF65-F5344CB8AC3E}">
        <p14:creationId xmlns:p14="http://schemas.microsoft.com/office/powerpoint/2010/main" val="256889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A5865-CAAA-0C5B-F98E-16E2E1D4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Stadsvernieuwing en Gentrification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357E56-F890-8D82-CF60-ADF0627A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(59) Wat is stadsvernieuwing &amp; </a:t>
            </a:r>
            <a:r>
              <a:rPr lang="nl-NL" dirty="0" err="1">
                <a:hlinkClick r:id="rId2"/>
              </a:rPr>
              <a:t>gentrification</a:t>
            </a:r>
            <a:r>
              <a:rPr lang="nl-NL" dirty="0">
                <a:hlinkClick r:id="rId2"/>
              </a:rPr>
              <a:t>? #donderdagbegrippendag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64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BC024-52ED-F3DF-C796-733D8331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Gentrification	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7A322-0F82-7CD2-97A2-59188670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/>
              <a:t>Is </a:t>
            </a:r>
            <a:r>
              <a:rPr lang="nl-NL" sz="4400" b="1" dirty="0">
                <a:solidFill>
                  <a:srgbClr val="7030A0"/>
                </a:solidFill>
              </a:rPr>
              <a:t>Gentrification</a:t>
            </a:r>
            <a:r>
              <a:rPr lang="nl-NL" sz="4400" b="1" dirty="0">
                <a:solidFill>
                  <a:srgbClr val="00B050"/>
                </a:solidFill>
              </a:rPr>
              <a:t> positief </a:t>
            </a:r>
            <a:r>
              <a:rPr lang="nl-NL" sz="4400" b="1" dirty="0">
                <a:solidFill>
                  <a:srgbClr val="002060"/>
                </a:solidFill>
              </a:rPr>
              <a:t>of </a:t>
            </a:r>
            <a:r>
              <a:rPr lang="nl-NL" sz="4400" b="1" dirty="0">
                <a:solidFill>
                  <a:srgbClr val="FF0000"/>
                </a:solidFill>
              </a:rPr>
              <a:t>negatief</a:t>
            </a:r>
            <a:r>
              <a:rPr lang="nl-NL" sz="4400" b="1" dirty="0">
                <a:solidFill>
                  <a:srgbClr val="002060"/>
                </a:solidFill>
              </a:rPr>
              <a:t>?</a:t>
            </a:r>
            <a:endParaRPr lang="nl-NL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2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Leisure</a:t>
            </a:r>
            <a:r>
              <a:rPr lang="nl-NL" b="1" dirty="0"/>
              <a:t> </a:t>
            </a:r>
            <a:r>
              <a:rPr lang="nl-NL" dirty="0"/>
              <a:t>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90688"/>
            <a:ext cx="10056223" cy="4929411"/>
          </a:xfrm>
        </p:spPr>
        <p:txBody>
          <a:bodyPr/>
          <a:lstStyle/>
          <a:p>
            <a:r>
              <a:rPr lang="nl-NL" dirty="0"/>
              <a:t>Jaren ‘80: verval binnensteden, trek naar rand van de stad</a:t>
            </a:r>
          </a:p>
          <a:p>
            <a:r>
              <a:rPr lang="nl-NL" dirty="0"/>
              <a:t>Heden: re-urbanisatie, (her)ontdekken van de binnenstad</a:t>
            </a:r>
          </a:p>
          <a:p>
            <a:pPr lvl="1"/>
            <a:r>
              <a:rPr lang="nl-NL" dirty="0" err="1"/>
              <a:t>Oa</a:t>
            </a:r>
            <a:r>
              <a:rPr lang="nl-NL" dirty="0"/>
              <a:t>. Gentrification: opknappen oude stadswijken (gewilde plekken)</a:t>
            </a:r>
          </a:p>
        </p:txBody>
      </p:sp>
    </p:spTree>
    <p:extLst>
      <p:ext uri="{BB962C8B-B14F-4D97-AF65-F5344CB8AC3E}">
        <p14:creationId xmlns:p14="http://schemas.microsoft.com/office/powerpoint/2010/main" val="1683325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Leisure in Tilburg</a:t>
            </a:r>
          </a:p>
        </p:txBody>
      </p:sp>
      <p:pic>
        <p:nvPicPr>
          <p:cNvPr id="3074" name="Picture 2" descr="TextielMuseum Tilburg - Tilburg.com">
            <a:extLst>
              <a:ext uri="{FF2B5EF4-FFF2-40B4-BE49-F238E27FC236}">
                <a16:creationId xmlns:a16="http://schemas.microsoft.com/office/drawing/2014/main" id="{1A40BB04-2869-4B2E-BD38-E5495A20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-1"/>
            <a:ext cx="4792717" cy="33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4110446" y="3000784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textielmuseum</a:t>
            </a:r>
          </a:p>
        </p:txBody>
      </p:sp>
      <p:pic>
        <p:nvPicPr>
          <p:cNvPr id="3076" name="Picture 4" descr="Dit doolhof in Tilburg moet op je bucketlist: Doloris Meta Maze |  WeAreTravellers">
            <a:extLst>
              <a:ext uri="{FF2B5EF4-FFF2-40B4-BE49-F238E27FC236}">
                <a16:creationId xmlns:a16="http://schemas.microsoft.com/office/drawing/2014/main" id="{A9472EEB-28E7-424F-A8D1-E2CAD19F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07944" cy="60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B2F77B7-BCF2-48B7-9777-C99A7BD11588}"/>
              </a:ext>
            </a:extLst>
          </p:cNvPr>
          <p:cNvSpPr txBox="1"/>
          <p:nvPr/>
        </p:nvSpPr>
        <p:spPr>
          <a:xfrm>
            <a:off x="2075620" y="5533941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Doloris</a:t>
            </a:r>
            <a:r>
              <a:rPr lang="nl-NL" dirty="0">
                <a:solidFill>
                  <a:schemeClr val="bg1"/>
                </a:solidFill>
              </a:rPr>
              <a:t> meta </a:t>
            </a:r>
            <a:r>
              <a:rPr lang="nl-NL" dirty="0" err="1">
                <a:solidFill>
                  <a:schemeClr val="bg1"/>
                </a:solidFill>
              </a:rPr>
              <a:t>maze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8" name="Picture 6" descr="Tilburg - Gravelrides.cc">
            <a:extLst>
              <a:ext uri="{FF2B5EF4-FFF2-40B4-BE49-F238E27FC236}">
                <a16:creationId xmlns:a16="http://schemas.microsoft.com/office/drawing/2014/main" id="{BDEA01D8-1B01-4289-942A-B538BAE2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3370116"/>
            <a:ext cx="3962088" cy="26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603594" y="5594014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rondom de stad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44A9E2A-50FB-4049-820E-8145FCA9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50" y="3370117"/>
            <a:ext cx="3962088" cy="26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944C322-93E7-4FE1-8FEF-4642522A71E6}"/>
              </a:ext>
            </a:extLst>
          </p:cNvPr>
          <p:cNvSpPr txBox="1"/>
          <p:nvPr/>
        </p:nvSpPr>
        <p:spPr>
          <a:xfrm>
            <a:off x="7964950" y="370772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Lochal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422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756F8-93BF-394E-5ADB-52A8CD49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dirty="0">
                <a:solidFill>
                  <a:srgbClr val="7030A0"/>
                </a:solidFill>
              </a:rPr>
              <a:t>leisure</a:t>
            </a:r>
            <a:r>
              <a:rPr lang="nl-NL" dirty="0"/>
              <a:t> groot of klein?</a:t>
            </a:r>
          </a:p>
        </p:txBody>
      </p:sp>
      <p:pic>
        <p:nvPicPr>
          <p:cNvPr id="1026" name="Picture 2" descr="Seneca On Leisure | How to Be a Stoic">
            <a:extLst>
              <a:ext uri="{FF2B5EF4-FFF2-40B4-BE49-F238E27FC236}">
                <a16:creationId xmlns:a16="http://schemas.microsoft.com/office/drawing/2014/main" id="{85C13216-C751-807F-ABDD-D6EC6A803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87" y="1309688"/>
            <a:ext cx="7982713" cy="53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7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nkelcentrum Heyhoef viert jubileumweekend - Tilburg.com">
            <a:extLst>
              <a:ext uri="{FF2B5EF4-FFF2-40B4-BE49-F238E27FC236}">
                <a16:creationId xmlns:a16="http://schemas.microsoft.com/office/drawing/2014/main" id="{B3E1F59C-40DA-4B2B-8ADC-7EFFA4B2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3" y="0"/>
            <a:ext cx="5100109" cy="28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Vrijetijdbesteding in Tilburgse wijken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1310065" y="5035"/>
            <a:ext cx="38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Winkelcentrum </a:t>
            </a:r>
            <a:r>
              <a:rPr lang="nl-NL" dirty="0" err="1">
                <a:solidFill>
                  <a:schemeClr val="bg1"/>
                </a:solidFill>
              </a:rPr>
              <a:t>Heyhoef</a:t>
            </a:r>
            <a:r>
              <a:rPr lang="nl-NL" dirty="0">
                <a:solidFill>
                  <a:schemeClr val="bg1"/>
                </a:solidFill>
              </a:rPr>
              <a:t>, jubileumfeest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838725" y="2446786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om de stad</a:t>
            </a:r>
          </a:p>
        </p:txBody>
      </p:sp>
      <p:pic>
        <p:nvPicPr>
          <p:cNvPr id="5124" name="Picture 4" descr="Stadsbos013 - Gemeente wil meer toestaan, Provincie minder • Tilburgers.nl  • Economie">
            <a:extLst>
              <a:ext uri="{FF2B5EF4-FFF2-40B4-BE49-F238E27FC236}">
                <a16:creationId xmlns:a16="http://schemas.microsoft.com/office/drawing/2014/main" id="{AEA37816-03E8-47CE-A0D4-19E606C4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5776"/>
            <a:ext cx="5085806" cy="33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148BCFB-667F-42E7-BB5F-B0187D137082}"/>
              </a:ext>
            </a:extLst>
          </p:cNvPr>
          <p:cNvSpPr txBox="1"/>
          <p:nvPr/>
        </p:nvSpPr>
        <p:spPr>
          <a:xfrm>
            <a:off x="0" y="5731552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Stadsbos 013</a:t>
            </a:r>
          </a:p>
        </p:txBody>
      </p:sp>
      <p:pic>
        <p:nvPicPr>
          <p:cNvPr id="5126" name="Picture 6" descr="Graffiti in Tilburg, met street-art route - Anne Travel Foodie">
            <a:extLst>
              <a:ext uri="{FF2B5EF4-FFF2-40B4-BE49-F238E27FC236}">
                <a16:creationId xmlns:a16="http://schemas.microsoft.com/office/drawing/2014/main" id="{D2B84DFB-918F-489A-A3E8-000D4F30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-11797"/>
            <a:ext cx="5100109" cy="2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D7B74EB-92AA-42A4-A760-9CE8A8C9E22E}"/>
              </a:ext>
            </a:extLst>
          </p:cNvPr>
          <p:cNvSpPr txBox="1"/>
          <p:nvPr/>
        </p:nvSpPr>
        <p:spPr>
          <a:xfrm>
            <a:off x="5257800" y="26705"/>
            <a:ext cx="26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Hall of Fame, o.a. skatehal</a:t>
            </a:r>
          </a:p>
        </p:txBody>
      </p:sp>
      <p:pic>
        <p:nvPicPr>
          <p:cNvPr id="5128" name="Picture 8" descr="Meer straat- en buurtfeesten? | Stokhasselt Tilburg">
            <a:extLst>
              <a:ext uri="{FF2B5EF4-FFF2-40B4-BE49-F238E27FC236}">
                <a16:creationId xmlns:a16="http://schemas.microsoft.com/office/drawing/2014/main" id="{BCE4FE68-DCFC-42BA-9542-3A974408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85701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A550A0F-B36D-4311-9EF2-E5F9004A43AF}"/>
              </a:ext>
            </a:extLst>
          </p:cNvPr>
          <p:cNvSpPr txBox="1"/>
          <p:nvPr/>
        </p:nvSpPr>
        <p:spPr>
          <a:xfrm>
            <a:off x="5159132" y="2930459"/>
            <a:ext cx="277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Buurtfeest, wijk </a:t>
            </a:r>
            <a:r>
              <a:rPr lang="nl-NL" dirty="0" err="1">
                <a:solidFill>
                  <a:schemeClr val="bg1"/>
                </a:solidFill>
              </a:rPr>
              <a:t>Stokhasselt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77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>
            <a:normAutofit fontScale="90000"/>
          </a:bodyPr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" y="1224926"/>
            <a:ext cx="4627919" cy="260320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72" y="3893215"/>
            <a:ext cx="3813460" cy="2759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" y="3901672"/>
            <a:ext cx="4890120" cy="2750693"/>
          </a:xfrm>
          <a:prstGeom prst="rect">
            <a:avLst/>
          </a:prstGeom>
        </p:spPr>
      </p:pic>
      <p:pic>
        <p:nvPicPr>
          <p:cNvPr id="2050" name="Picture 2" descr="Ik neem mijn werk mee naar huis in de wijk Jutphaas - Over Morgen">
            <a:extLst>
              <a:ext uri="{FF2B5EF4-FFF2-40B4-BE49-F238E27FC236}">
                <a16:creationId xmlns:a16="http://schemas.microsoft.com/office/drawing/2014/main" id="{B67DC6DE-CE6E-1E37-06BD-B096F9E1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2" y="1224926"/>
            <a:ext cx="5206408" cy="26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bieb sGravenhout (@minibiebgrhout) / Twitter">
            <a:extLst>
              <a:ext uri="{FF2B5EF4-FFF2-40B4-BE49-F238E27FC236}">
                <a16:creationId xmlns:a16="http://schemas.microsoft.com/office/drawing/2014/main" id="{480DF2B8-8DBF-130F-5D93-81A31B46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954" y="2847067"/>
            <a:ext cx="1900370" cy="25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9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b="1" dirty="0"/>
              <a:t>Vandaag (deel 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 dirty="0"/>
              <a:t>We gaan het hebben over piramides</a:t>
            </a:r>
          </a:p>
          <a:p>
            <a:r>
              <a:rPr lang="nl-NL" sz="2000" dirty="0"/>
              <a:t>Leisure in en om de stad</a:t>
            </a:r>
          </a:p>
          <a:p>
            <a:r>
              <a:rPr lang="nl-NL" sz="2000" dirty="0"/>
              <a:t>Opdracht persona 2</a:t>
            </a:r>
          </a:p>
          <a:p>
            <a:r>
              <a:rPr lang="nl-NL" sz="2000" dirty="0"/>
              <a:t>Opdracht </a:t>
            </a:r>
            <a:r>
              <a:rPr lang="nl-NL" sz="2000" dirty="0" err="1"/>
              <a:t>city</a:t>
            </a:r>
            <a:r>
              <a:rPr lang="nl-NL" sz="2000" dirty="0"/>
              <a:t> leisure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6146" name="Picture 2" descr="Half-Day Private tour to Pyramids of Giza and Sphinx 2022 - Cairo">
            <a:extLst>
              <a:ext uri="{FF2B5EF4-FFF2-40B4-BE49-F238E27FC236}">
                <a16:creationId xmlns:a16="http://schemas.microsoft.com/office/drawing/2014/main" id="{ACFE2232-4728-4A7E-8C6D-6BC7AA3A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3763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8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E8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Vrijetijdsbesteding op wijkniveau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7" y="1489670"/>
            <a:ext cx="4825529" cy="2703891"/>
          </a:xfrm>
        </p:spPr>
      </p:pic>
      <p:pic>
        <p:nvPicPr>
          <p:cNvPr id="1026" name="Picture 2" descr="Eerste Cruyff Court mogelijk in Kuyperwijk | Delft | AD.nl">
            <a:extLst>
              <a:ext uri="{FF2B5EF4-FFF2-40B4-BE49-F238E27FC236}">
                <a16:creationId xmlns:a16="http://schemas.microsoft.com/office/drawing/2014/main" id="{5C1BA9D9-DC1F-C982-E92D-1B1C4324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7" y="4320949"/>
            <a:ext cx="3485342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tis studiebeurs bij baan op Krajicek-court Roosendaal | Roosendaal |  bndestem.nl">
            <a:extLst>
              <a:ext uri="{FF2B5EF4-FFF2-40B4-BE49-F238E27FC236}">
                <a16:creationId xmlns:a16="http://schemas.microsoft.com/office/drawing/2014/main" id="{A5B6932F-5150-5161-D79F-18BC93CD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4" y="4277228"/>
            <a:ext cx="3549702" cy="23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besteding: bijna alles kan, en niets hoeft">
            <a:extLst>
              <a:ext uri="{FF2B5EF4-FFF2-40B4-BE49-F238E27FC236}">
                <a16:creationId xmlns:a16="http://schemas.microsoft.com/office/drawing/2014/main" id="{2A4C5300-4E44-9105-3158-11B17AC2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61" y="1489670"/>
            <a:ext cx="5917737" cy="2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46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F874C-BEF4-54EA-81D6-3CA4B188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Opdracht! Klik: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E50EC-C413-38C0-653B-460116598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LINK Microsoft Whiteboard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06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1B1C6-B808-E71C-78C0-17BFC0E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39A6-7946-11BD-3158-04DC46EB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Welke </a:t>
            </a:r>
            <a:r>
              <a:rPr lang="nl-NL" b="1" dirty="0">
                <a:solidFill>
                  <a:srgbClr val="7030A0"/>
                </a:solidFill>
              </a:rPr>
              <a:t>doelgroepen</a:t>
            </a:r>
            <a:r>
              <a:rPr lang="nl-NL" dirty="0"/>
              <a:t> ondernemen vrijetijdsactiviteiten in de stad?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LINK Microsoft Whiteboard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308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1B1C6-B808-E71C-78C0-17BFC0E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2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39A6-7946-11BD-3158-04DC46EB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Welke </a:t>
            </a:r>
            <a:r>
              <a:rPr lang="nl-NL" b="1" dirty="0">
                <a:solidFill>
                  <a:srgbClr val="7030A0"/>
                </a:solidFill>
              </a:rPr>
              <a:t>soorten vrijetijdsactiviteiten </a:t>
            </a:r>
            <a:r>
              <a:rPr lang="nl-NL" dirty="0"/>
              <a:t>kan je onderscheiden?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LINK Microsoft Whiteboard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307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1B1C6-B808-E71C-78C0-17BFC0E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39A6-7946-11BD-3158-04DC46EB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Welke </a:t>
            </a:r>
            <a:r>
              <a:rPr lang="nl-NL" b="1" dirty="0">
                <a:solidFill>
                  <a:srgbClr val="7030A0"/>
                </a:solidFill>
              </a:rPr>
              <a:t>unieke</a:t>
            </a:r>
            <a:r>
              <a:rPr lang="nl-NL" dirty="0"/>
              <a:t> vrijetijdsactiviteiten zijn er in Tilburg?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7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F6CB-B2EE-D8FD-C06E-00BAEF34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88D58E-EC2C-54B2-AD27-77D78F83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Welke </a:t>
            </a:r>
            <a:r>
              <a:rPr lang="nl-NL" b="1" dirty="0">
                <a:solidFill>
                  <a:srgbClr val="7030A0"/>
                </a:solidFill>
              </a:rPr>
              <a:t>unieke</a:t>
            </a:r>
            <a:r>
              <a:rPr lang="nl-NL" dirty="0"/>
              <a:t> vrijetijdsactiviteiten zijn er in andere steden?</a:t>
            </a:r>
            <a:br>
              <a:rPr lang="nl-NL" dirty="0"/>
            </a:br>
            <a:r>
              <a:rPr lang="nl-NL" dirty="0"/>
              <a:t>Je krijgt 10 minuten de tijd om dit op te zoeken en te presenteren aan de rest van de klas 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Groep 1: Groningen</a:t>
            </a:r>
          </a:p>
          <a:p>
            <a:r>
              <a:rPr lang="nl-NL" dirty="0"/>
              <a:t>Groep 2: Maastricht </a:t>
            </a:r>
          </a:p>
          <a:p>
            <a:r>
              <a:rPr lang="nl-NL" dirty="0"/>
              <a:t>Groep 3: Berlijn</a:t>
            </a:r>
          </a:p>
          <a:p>
            <a:r>
              <a:rPr lang="nl-NL" dirty="0"/>
              <a:t>Groep 4: Brussel </a:t>
            </a:r>
          </a:p>
          <a:p>
            <a:r>
              <a:rPr lang="nl-NL" dirty="0"/>
              <a:t>Groep 5: Parijs </a:t>
            </a:r>
          </a:p>
          <a:p>
            <a:r>
              <a:rPr lang="nl-NL" dirty="0"/>
              <a:t>Groep 6: Berlijn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220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F73A7-D29F-299A-5446-8254B714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Hoe pak je dit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3AD651-884C-4A14-1B86-83DAC9363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/>
              <a:t>Tripadvisor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Yelp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Dagjeuit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Google </a:t>
            </a:r>
            <a:r>
              <a:rPr lang="nl-NL" dirty="0" err="1"/>
              <a:t>Maps</a:t>
            </a:r>
            <a:r>
              <a:rPr lang="nl-NL" dirty="0"/>
              <a:t> + zoekwoord &gt; gebied doorzoeken</a:t>
            </a:r>
          </a:p>
          <a:p>
            <a:pPr marL="0" indent="0">
              <a:buNone/>
            </a:pPr>
            <a:r>
              <a:rPr lang="nl-NL" dirty="0" err="1"/>
              <a:t>Lonely</a:t>
            </a:r>
            <a:r>
              <a:rPr lang="nl-NL" dirty="0"/>
              <a:t> </a:t>
            </a:r>
            <a:r>
              <a:rPr lang="nl-NL" dirty="0" err="1"/>
              <a:t>Planet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ANWB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Google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……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Houd rekening met de cultuur van de regio/het land en de verschillende lagen van de stad.</a:t>
            </a:r>
          </a:p>
        </p:txBody>
      </p:sp>
    </p:spTree>
    <p:extLst>
      <p:ext uri="{BB962C8B-B14F-4D97-AF65-F5344CB8AC3E}">
        <p14:creationId xmlns:p14="http://schemas.microsoft.com/office/powerpoint/2010/main" val="798739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4667F6-6A9B-7CB1-9A15-2EA759BC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nl-NL" sz="5600" b="1" dirty="0">
                <a:solidFill>
                  <a:srgbClr val="7030A0"/>
                </a:solidFill>
              </a:rPr>
              <a:t>The end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4F723-862D-7791-9D52-99502F6C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Tot na de mei vakantie!</a:t>
            </a:r>
          </a:p>
          <a:p>
            <a:endParaRPr lang="nl-NL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nl-N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Afbeelding 4" descr="Afbeelding met illustratie, tekenfilm, clipart&#10;&#10;Automatisch gegenereerde beschrijving">
            <a:extLst>
              <a:ext uri="{FF2B5EF4-FFF2-40B4-BE49-F238E27FC236}">
                <a16:creationId xmlns:a16="http://schemas.microsoft.com/office/drawing/2014/main" id="{58F2DB9C-B622-318D-BDC3-55F37441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2057548"/>
            <a:ext cx="3548404" cy="3395077"/>
          </a:xfrm>
          <a:prstGeom prst="rect">
            <a:avLst/>
          </a:prstGeom>
        </p:spPr>
      </p:pic>
      <p:sp>
        <p:nvSpPr>
          <p:cNvPr id="3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2" y="355293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7030A0"/>
                </a:solidFill>
              </a:rPr>
              <a:t>Leerdoelen - les 2 – vrijetijd en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 lvl="0"/>
            <a:r>
              <a:rPr lang="nl-NL" sz="1600" dirty="0"/>
              <a:t>Weet je wat de </a:t>
            </a:r>
            <a:r>
              <a:rPr lang="nl-NL" sz="1600" b="1" dirty="0">
                <a:solidFill>
                  <a:srgbClr val="7030A0"/>
                </a:solidFill>
              </a:rPr>
              <a:t>piramide van Maslow </a:t>
            </a:r>
            <a:r>
              <a:rPr lang="nl-NL" sz="1600" b="1" dirty="0"/>
              <a:t>is</a:t>
            </a:r>
            <a:r>
              <a:rPr lang="nl-NL" sz="1600" dirty="0"/>
              <a:t>.</a:t>
            </a:r>
          </a:p>
          <a:p>
            <a:pPr lvl="0"/>
            <a:r>
              <a:rPr lang="nl-NL" sz="1600" dirty="0"/>
              <a:t>Kan je de </a:t>
            </a:r>
            <a:r>
              <a:rPr lang="nl-NL" sz="1600" b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uitleggen in relatie tot vrije tijd.</a:t>
            </a:r>
          </a:p>
          <a:p>
            <a:pPr lvl="0"/>
            <a:r>
              <a:rPr lang="nl-NL" sz="1600" dirty="0"/>
              <a:t>Weet je wat de </a:t>
            </a:r>
            <a:r>
              <a:rPr lang="nl-NL" sz="1600" b="1" dirty="0">
                <a:solidFill>
                  <a:srgbClr val="7030A0"/>
                </a:solidFill>
              </a:rPr>
              <a:t>piramide van leisure </a:t>
            </a:r>
            <a:r>
              <a:rPr lang="nl-NL" sz="1600" dirty="0"/>
              <a:t>(vrijetijdservaring) is.</a:t>
            </a:r>
          </a:p>
          <a:p>
            <a:r>
              <a:rPr lang="nl-NL" sz="1600" dirty="0"/>
              <a:t>Kan je de </a:t>
            </a:r>
            <a:r>
              <a:rPr lang="nl-NL" sz="1600" b="1" dirty="0">
                <a:solidFill>
                  <a:srgbClr val="7030A0"/>
                </a:solidFill>
              </a:rPr>
              <a:t>piramide van vrijetijdservaring </a:t>
            </a:r>
            <a:r>
              <a:rPr lang="nl-NL" sz="1600" dirty="0"/>
              <a:t>toelichten.</a:t>
            </a:r>
          </a:p>
          <a:p>
            <a:r>
              <a:rPr lang="nl-NL" sz="1600" dirty="0"/>
              <a:t>Je kan het belang van r</a:t>
            </a:r>
            <a:r>
              <a:rPr lang="nl-NL" sz="1600" b="1" dirty="0">
                <a:solidFill>
                  <a:srgbClr val="7030A0"/>
                </a:solidFill>
              </a:rPr>
              <a:t>ecreatie in de stad </a:t>
            </a:r>
            <a:r>
              <a:rPr lang="nl-NL" sz="1600" dirty="0"/>
              <a:t>uitleggen en voorbeelden geven op stad en wijkniveau. </a:t>
            </a:r>
          </a:p>
          <a:p>
            <a:r>
              <a:rPr lang="nl-NL" sz="1600" dirty="0"/>
              <a:t>Je kan recreatie in de stad toelichten op basis van </a:t>
            </a:r>
            <a:r>
              <a:rPr lang="nl-NL" sz="1600" b="1" dirty="0">
                <a:solidFill>
                  <a:srgbClr val="7030A0"/>
                </a:solidFill>
              </a:rPr>
              <a:t>geografische kenmerken. 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964C5-2DFF-CD03-D6AA-50DDA03A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Wat betekenen deze begrippen ook alweer?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79BD2E-36D3-14E2-BD1C-067988AC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Leisure – begrip </a:t>
            </a:r>
          </a:p>
          <a:p>
            <a:r>
              <a:rPr lang="nl-NL" dirty="0"/>
              <a:t>Vrije tijd – begrip </a:t>
            </a:r>
          </a:p>
          <a:p>
            <a:r>
              <a:rPr lang="nl-NL" dirty="0"/>
              <a:t>Recreatie – begrip </a:t>
            </a:r>
          </a:p>
          <a:p>
            <a:r>
              <a:rPr lang="nl-NL" dirty="0"/>
              <a:t>Sociale cultuur </a:t>
            </a:r>
          </a:p>
          <a:p>
            <a:r>
              <a:rPr lang="nl-NL" dirty="0"/>
              <a:t>Sociale structuur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3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5EBA2-A647-77B4-D209-3411A592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weet je nog?</a:t>
            </a:r>
          </a:p>
        </p:txBody>
      </p:sp>
      <p:pic>
        <p:nvPicPr>
          <p:cNvPr id="1026" name="Picture 2" descr="Reeks Vrouwelijke Avatar Vlakke Pictogrammen Van De Beroep Pixel Perfect  Voor Mobiel En Web Arts Verpleegster Accountant Bouwvakker Bouwer Ontwerper  Manager Non Fitness Coach Yoga Instructeur Politieagente Chefkok  Stockillustraties - Getty Images">
            <a:extLst>
              <a:ext uri="{FF2B5EF4-FFF2-40B4-BE49-F238E27FC236}">
                <a16:creationId xmlns:a16="http://schemas.microsoft.com/office/drawing/2014/main" id="{6AE4E8ED-010D-BF56-2345-3B4CBAE2F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66" y="1690688"/>
            <a:ext cx="5151667" cy="51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7C4E-D257-8F65-BFD3-A9B15687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2.0.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B7C8D-CBB8-BBF8-BC62-AA4F8527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 maken de Persona 2.0 van je </a:t>
            </a:r>
            <a:r>
              <a:rPr lang="nl-NL" b="1" dirty="0"/>
              <a:t>ideale bezoeker.</a:t>
            </a:r>
          </a:p>
          <a:p>
            <a:endParaRPr lang="nl-NL" b="1" dirty="0"/>
          </a:p>
          <a:p>
            <a:r>
              <a:rPr lang="nl-NL" b="1" dirty="0"/>
              <a:t>Neem de info mee uit je IBS: </a:t>
            </a:r>
          </a:p>
          <a:p>
            <a:pPr marL="0" indent="0">
              <a:buNone/>
            </a:pPr>
            <a:r>
              <a:rPr lang="nl-NL" sz="3600" i="1" dirty="0">
                <a:solidFill>
                  <a:srgbClr val="7030A0"/>
                </a:solidFill>
              </a:rPr>
              <a:t>Je brainstorm volgens flower association, je onderzoek naar het gebied, eventuele schaaltekening</a:t>
            </a:r>
            <a:r>
              <a:rPr lang="nl-NL" sz="36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nl-NL" sz="36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sz="3600" b="1" i="1" dirty="0">
                <a:solidFill>
                  <a:srgbClr val="7030A0"/>
                </a:solidFill>
              </a:rPr>
              <a:t> </a:t>
            </a:r>
            <a:r>
              <a:rPr lang="nl-NL" sz="4000" b="1" i="1" dirty="0"/>
              <a:t>Welke doelgroep wil je aantrekken?</a:t>
            </a:r>
          </a:p>
          <a:p>
            <a:pPr marL="0" indent="0">
              <a:buNone/>
            </a:pPr>
            <a:r>
              <a:rPr lang="nl-NL" sz="4000" b="1" i="1" dirty="0"/>
              <a:t> (en waarom?)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07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67C5B-F056-104A-AFAF-D40A4B7E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2.0 : </a:t>
            </a:r>
            <a:r>
              <a:rPr lang="nl-NL" b="1" dirty="0"/>
              <a:t>maak je </a:t>
            </a:r>
            <a:r>
              <a:rPr lang="nl-NL" b="1" u="sng" dirty="0">
                <a:solidFill>
                  <a:srgbClr val="7030A0"/>
                </a:solidFill>
              </a:rPr>
              <a:t>ideale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b="1" dirty="0"/>
              <a:t>bezoeker!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2C78FA-D2E0-6716-2A99-6FA42829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Neem deze factoren mee: </a:t>
            </a:r>
            <a:b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</a:br>
            <a:endParaRPr lang="nl-NL" b="0" i="0" dirty="0">
              <a:solidFill>
                <a:srgbClr val="454545"/>
              </a:solidFill>
              <a:effectLst/>
              <a:latin typeface="Public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Levensdoelen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Opleidingsniveau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Leeftijd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Veel voorkomende pijnen/zorgen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Interesses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Hoe ze hun vrije tijd doorbrengen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Waar ze uithangen op het internet </a:t>
            </a:r>
            <a:r>
              <a:rPr lang="nl-NL" b="0" i="1" dirty="0">
                <a:solidFill>
                  <a:srgbClr val="454545"/>
                </a:solidFill>
                <a:effectLst/>
                <a:latin typeface="Public Sans"/>
              </a:rPr>
              <a:t>(</a:t>
            </a:r>
            <a:r>
              <a:rPr lang="nl-NL" b="0" i="1" dirty="0" err="1">
                <a:solidFill>
                  <a:srgbClr val="454545"/>
                </a:solidFill>
                <a:effectLst/>
                <a:latin typeface="Public Sans"/>
              </a:rPr>
              <a:t>socials</a:t>
            </a:r>
            <a:r>
              <a:rPr lang="nl-NL" b="0" i="1" dirty="0">
                <a:solidFill>
                  <a:srgbClr val="454545"/>
                </a:solidFill>
                <a:effectLst/>
                <a:latin typeface="Public Sans"/>
              </a:rPr>
              <a:t>)</a:t>
            </a:r>
            <a:endParaRPr lang="nl-NL" b="0" i="0" dirty="0">
              <a:solidFill>
                <a:srgbClr val="454545"/>
              </a:solidFill>
              <a:effectLst/>
              <a:latin typeface="Public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Locatie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54545"/>
                </a:solidFill>
                <a:effectLst/>
                <a:latin typeface="Public Sans"/>
              </a:rPr>
              <a:t>Inkomensniveau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2" name="Picture 4" descr="Buyer Persona maken in 5 stappen | met Template | innOVeet">
            <a:extLst>
              <a:ext uri="{FF2B5EF4-FFF2-40B4-BE49-F238E27FC236}">
                <a16:creationId xmlns:a16="http://schemas.microsoft.com/office/drawing/2014/main" id="{F56AA5A3-009C-5F17-6FF0-0558A390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04" y="1934266"/>
            <a:ext cx="6492496" cy="29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1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12B1C-8507-7171-E25C-A766636C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Piramide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FF911-EE29-6186-87E7-4D7F0FEE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alf-Day Private tour to Pyramids of Giza and Sphinx 2022 - Cairo">
            <a:extLst>
              <a:ext uri="{FF2B5EF4-FFF2-40B4-BE49-F238E27FC236}">
                <a16:creationId xmlns:a16="http://schemas.microsoft.com/office/drawing/2014/main" id="{596857EB-7285-64C7-93BE-1023F6F1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838200" y="1825624"/>
            <a:ext cx="773570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02374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1189</TotalTime>
  <Words>1147</Words>
  <Application>Microsoft Office PowerPoint</Application>
  <PresentationFormat>Breedbeeld</PresentationFormat>
  <Paragraphs>205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Inter</vt:lpstr>
      <vt:lpstr>Public Sans</vt:lpstr>
      <vt:lpstr>Wingdings</vt:lpstr>
      <vt:lpstr>Yuverta_blanco</vt:lpstr>
      <vt:lpstr>Inrichting van een gebied</vt:lpstr>
      <vt:lpstr>PowerPoint-presentatie</vt:lpstr>
      <vt:lpstr>Vandaag (deel 2)</vt:lpstr>
      <vt:lpstr>Leerdoelen - les 2 – vrijetijd en recreatie in de stad</vt:lpstr>
      <vt:lpstr>Wat betekenen deze begrippen ook alweer?</vt:lpstr>
      <vt:lpstr>Persona weet je nog?</vt:lpstr>
      <vt:lpstr>Persona 2.0. </vt:lpstr>
      <vt:lpstr>Persona 2.0 : maak je ideale bezoeker!</vt:lpstr>
      <vt:lpstr>Piramide 1</vt:lpstr>
      <vt:lpstr>Piramide van Maslow</vt:lpstr>
      <vt:lpstr>Piramide van Maslow </vt:lpstr>
      <vt:lpstr>piramide van Maslow</vt:lpstr>
      <vt:lpstr>piramide van Maslow</vt:lpstr>
      <vt:lpstr>piramide van Maslow</vt:lpstr>
      <vt:lpstr>Piramide 2</vt:lpstr>
      <vt:lpstr>Waarom leren we dit?</vt:lpstr>
      <vt:lpstr>Pure leisure</vt:lpstr>
      <vt:lpstr>Waarom doen we wat we doen?</vt:lpstr>
      <vt:lpstr>Leisure in de stad  Waarom is een stad op een bepaalde manier opgebouwd?   Of is daar geen reden voor?    </vt:lpstr>
      <vt:lpstr>Er zit een visie achter! </vt:lpstr>
      <vt:lpstr>PowerPoint-presentatie</vt:lpstr>
      <vt:lpstr>Leisure in de stad</vt:lpstr>
      <vt:lpstr>Stadsvernieuwing en Gentrification</vt:lpstr>
      <vt:lpstr>Gentrification  </vt:lpstr>
      <vt:lpstr>Leisure in de stad</vt:lpstr>
      <vt:lpstr>Leisure in Tilburg</vt:lpstr>
      <vt:lpstr>Is leisure groot of klein?</vt:lpstr>
      <vt:lpstr>Vrijetijdbesteding in Tilburgse wijken</vt:lpstr>
      <vt:lpstr>Vrijetijdsbesteding op wijkniveau</vt:lpstr>
      <vt:lpstr>Vrijetijdsbesteding op wijkniveau</vt:lpstr>
      <vt:lpstr>Opdracht! Klik:</vt:lpstr>
      <vt:lpstr>Analyseer VT in de stad: opdracht 1</vt:lpstr>
      <vt:lpstr>Analyseer VT in de stad: opdracht 2</vt:lpstr>
      <vt:lpstr>Analyseer VT in de stad: opdracht 3</vt:lpstr>
      <vt:lpstr>Analyseer VT in de stad: opdracht 3</vt:lpstr>
      <vt:lpstr>Hoe pak je dit aan?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Tim Lagas</dc:creator>
  <cp:lastModifiedBy>Lotte de Laat</cp:lastModifiedBy>
  <cp:revision>4</cp:revision>
  <dcterms:created xsi:type="dcterms:W3CDTF">2022-04-22T10:06:11Z</dcterms:created>
  <dcterms:modified xsi:type="dcterms:W3CDTF">2024-04-17T09:22:24Z</dcterms:modified>
</cp:coreProperties>
</file>